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304" r:id="rId4"/>
    <p:sldId id="258" r:id="rId5"/>
    <p:sldId id="294" r:id="rId6"/>
    <p:sldId id="260" r:id="rId7"/>
    <p:sldId id="261" r:id="rId8"/>
    <p:sldId id="277" r:id="rId9"/>
    <p:sldId id="278" r:id="rId10"/>
    <p:sldId id="279" r:id="rId11"/>
    <p:sldId id="280" r:id="rId12"/>
    <p:sldId id="281" r:id="rId13"/>
    <p:sldId id="283" r:id="rId14"/>
    <p:sldId id="282" r:id="rId15"/>
    <p:sldId id="284" r:id="rId16"/>
    <p:sldId id="285" r:id="rId17"/>
    <p:sldId id="286" r:id="rId18"/>
    <p:sldId id="287" r:id="rId19"/>
    <p:sldId id="288" r:id="rId20"/>
    <p:sldId id="289" r:id="rId21"/>
    <p:sldId id="295" r:id="rId22"/>
    <p:sldId id="263" r:id="rId23"/>
    <p:sldId id="273" r:id="rId24"/>
    <p:sldId id="274" r:id="rId25"/>
    <p:sldId id="275" r:id="rId26"/>
    <p:sldId id="276" r:id="rId27"/>
    <p:sldId id="264" r:id="rId28"/>
    <p:sldId id="265" r:id="rId29"/>
    <p:sldId id="266" r:id="rId30"/>
    <p:sldId id="290" r:id="rId31"/>
    <p:sldId id="292" r:id="rId32"/>
    <p:sldId id="291" r:id="rId33"/>
    <p:sldId id="293" r:id="rId34"/>
    <p:sldId id="305" r:id="rId35"/>
    <p:sldId id="296" r:id="rId36"/>
    <p:sldId id="297" r:id="rId37"/>
    <p:sldId id="298" r:id="rId38"/>
    <p:sldId id="302" r:id="rId39"/>
    <p:sldId id="299" r:id="rId40"/>
    <p:sldId id="303" r:id="rId41"/>
    <p:sldId id="300" r:id="rId42"/>
    <p:sldId id="301" r:id="rId43"/>
    <p:sldId id="267" r:id="rId44"/>
    <p:sldId id="269" r:id="rId45"/>
    <p:sldId id="26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ADIIxVdwcmk3EZmfWYg0A==" hashData="+k0wFIwXqrvYsptwftVIzbyFoH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42" autoAdjust="0"/>
    <p:restoredTop sz="94660"/>
  </p:normalViewPr>
  <p:slideViewPr>
    <p:cSldViewPr snapToGrid="0" snapToObjects="1" showGuides="1">
      <p:cViewPr varScale="1">
        <p:scale>
          <a:sx n="216" d="100"/>
          <a:sy n="216" d="100"/>
        </p:scale>
        <p:origin x="-128" y="-1736"/>
      </p:cViewPr>
      <p:guideLst>
        <p:guide orient="horz" pos="3472"/>
        <p:guide pos="28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22A2E-36DE-1247-B3A6-9BB8770573D8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FD3B-F0B3-C149-BF9D-DBE89AA8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68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F2FEE-C0C3-1143-8E61-F12B691FAC78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6FD41-70BA-314B-A2DA-EC86F7A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189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AB92-1F7B-8146-81A8-EEC2E247BEDF}" type="datetime1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8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847D-682B-194C-9ABB-55EC2561D4AE}" type="datetime1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0106-C9B1-B94A-A3F4-958982B2E9C9}" type="datetime1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7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>
                  <a:lumMod val="50000"/>
                  <a:lumOff val="50000"/>
                </a:schemeClr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A83B-A5D0-CA4C-A53B-8B3619BEF55F}" type="datetime1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34999"/>
            <a:ext cx="868203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61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29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28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00000"/>
                </a:solidFill>
                <a:latin typeface="Exo 2.0 Light"/>
                <a:cs typeface="Exo 2.0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B118-E09D-D14D-8AD7-F5D752CF74F6}" type="datetime1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1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35F7-CDFA-6E4D-873F-14415FC2A102}" type="datetime1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B7D7-7E9A-2F40-8552-458400A64C60}" type="datetime1">
              <a:rPr lang="en-US" smtClean="0"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0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9D7C-C4D5-204E-9F03-7BE1A3B14492}" type="datetime1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0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DD1A-DB7B-A24C-A9F1-2C49210D02D5}" type="datetime1">
              <a:rPr lang="en-US" smtClean="0"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5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C8E1-17B2-B84B-B654-BA8DB08E360B}" type="datetime1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B5EE-563F-DE47-9B76-5D78579FB567}" type="datetime1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3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44804"/>
            <a:ext cx="2133600" cy="213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660066"/>
                </a:solidFill>
                <a:latin typeface="Exo 2.0 Light"/>
                <a:cs typeface="Exo 2.0 Light"/>
              </a:defRPr>
            </a:lvl1pPr>
          </a:lstStyle>
          <a:p>
            <a:fld id="{C9893890-4BA9-E84C-9521-6B49D6C77E98}" type="datetime1">
              <a:rPr lang="en-US" smtClean="0"/>
              <a:t>12/5/16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557818"/>
            <a:ext cx="2925618" cy="300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Exo 2.0 Light"/>
                <a:cs typeface="Exo 2.0 Light"/>
              </a:defRPr>
            </a:lvl1pPr>
          </a:lstStyle>
          <a:p>
            <a:r>
              <a:rPr lang="en-US" dirty="0" smtClean="0"/>
              <a:t>© copyright 2016, Ethos Factory –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A9BF5-EBD3-934F-B90B-BC638954F3B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Ethos logo 3 cubes with tagline-01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594" y="5685241"/>
            <a:ext cx="2369329" cy="11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Exo 2.0 Extra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spc="-80">
          <a:solidFill>
            <a:srgbClr val="604A7B"/>
          </a:solidFill>
          <a:latin typeface="Exo 2.0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accent6">
              <a:lumMod val="75000"/>
            </a:schemeClr>
          </a:solidFill>
          <a:latin typeface="Exo 2.0 Light"/>
          <a:ea typeface="+mn-ea"/>
          <a:cs typeface="Exo 2.0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2">
              <a:lumMod val="75000"/>
            </a:schemeClr>
          </a:solidFill>
          <a:latin typeface="Exo 2.0 Extra Bold"/>
          <a:ea typeface="+mn-ea"/>
          <a:cs typeface="Exo 2.0 Extra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4">
              <a:lumMod val="60000"/>
              <a:lumOff val="40000"/>
            </a:schemeClr>
          </a:solidFill>
          <a:latin typeface="Exo 2.0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60000"/>
              <a:lumOff val="40000"/>
            </a:schemeClr>
          </a:solidFill>
          <a:latin typeface="Exo 2.0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your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ethos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897044"/>
            <a:ext cx="5920494" cy="514494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tabLst>
                <a:tab pos="628650" algn="l"/>
              </a:tabLst>
            </a:pPr>
            <a:r>
              <a:rPr lang="en-US" sz="2200" spc="-60" dirty="0" smtClean="0">
                <a:solidFill>
                  <a:schemeClr val="accent4">
                    <a:lumMod val="75000"/>
                  </a:schemeClr>
                </a:solidFill>
                <a:cs typeface="Exo 2.0 Medium"/>
              </a:rPr>
              <a:t>	Image is EVERYTHING:</a:t>
            </a:r>
            <a:endParaRPr lang="en-US" sz="1400" dirty="0" smtClean="0">
              <a:solidFill>
                <a:schemeClr val="accent4">
                  <a:lumMod val="75000"/>
                </a:schemeClr>
              </a:solidFill>
              <a:cs typeface="Exo 2.0 Medium"/>
            </a:endParaRPr>
          </a:p>
          <a:p>
            <a:pPr marL="0" indent="0" algn="ctr">
              <a:buFont typeface="Arial"/>
              <a:buNone/>
            </a:pPr>
            <a:endParaRPr lang="en-US" dirty="0" smtClean="0"/>
          </a:p>
        </p:txBody>
      </p:sp>
      <p:pic>
        <p:nvPicPr>
          <p:cNvPr id="6" name="Picture 5" descr="Logo_cube_clean-01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22" y="2645861"/>
            <a:ext cx="920737" cy="103327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- Recycling program, district-wide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522667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- Recycling program, district-wide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5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- Recycling program, district-wide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0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Manuals and reference books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5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Manuals and reference Websites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LACCD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1449618" cy="47354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Logo study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Mr. Bright concept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0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LACCD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511800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Logo study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Mr. Bright concept, moods range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7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LACCD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PowerPoint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Outreach presentations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9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LACCD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531513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Lobby posters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Benefits education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8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LACCD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2336" y="5531513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In-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ofice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posters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Employee relations, promotions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9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name is our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purpose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spc="-9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e•thos</a:t>
            </a:r>
            <a:r>
              <a:rPr lang="en-US" sz="3600" b="1" spc="-90" dirty="0" smtClean="0">
                <a:solidFill>
                  <a:srgbClr val="376092"/>
                </a:solidFill>
              </a:rPr>
              <a:t> </a:t>
            </a:r>
            <a:r>
              <a:rPr lang="en-US" sz="2000" spc="-90" dirty="0" smtClean="0">
                <a:solidFill>
                  <a:srgbClr val="376092"/>
                </a:solidFill>
                <a:latin typeface="Exo 2.0 Light"/>
                <a:cs typeface="Exo 2.0 Light"/>
              </a:rPr>
              <a:t>(</a:t>
            </a:r>
            <a:r>
              <a:rPr lang="en-US" sz="2000" spc="-90" dirty="0" err="1" smtClean="0">
                <a:solidFill>
                  <a:srgbClr val="376092"/>
                </a:solidFill>
                <a:latin typeface="Exo 2.0 Light"/>
                <a:cs typeface="Exo 2.0 Light"/>
              </a:rPr>
              <a:t>ēˈthŏs</a:t>
            </a:r>
            <a:r>
              <a:rPr lang="en-US" sz="2000" spc="-90" dirty="0" smtClean="0">
                <a:solidFill>
                  <a:srgbClr val="376092"/>
                </a:solidFill>
                <a:latin typeface="Exo 2.0 Light"/>
                <a:cs typeface="Exo 2.0 Light"/>
              </a:rPr>
              <a:t>)</a:t>
            </a:r>
          </a:p>
          <a:p>
            <a:pPr marL="365760" lvl="1" indent="0">
              <a:spcBef>
                <a:spcPts val="1800"/>
              </a:spcBef>
              <a:buNone/>
            </a:pPr>
            <a:r>
              <a:rPr lang="en-US" sz="3600" b="1" spc="-90" dirty="0">
                <a:solidFill>
                  <a:schemeClr val="tx1">
                    <a:lumMod val="65000"/>
                    <a:lumOff val="35000"/>
                  </a:schemeClr>
                </a:solidFill>
                <a:latin typeface="Exo 2.0 Medium"/>
                <a:cs typeface="+mn-cs"/>
              </a:rPr>
              <a:t>n. </a:t>
            </a:r>
            <a:r>
              <a:rPr lang="en-US" sz="3400" spc="-150" dirty="0">
                <a:solidFill>
                  <a:srgbClr val="604A7B"/>
                </a:solidFill>
              </a:rPr>
              <a:t>The disposition, character, or fundamental values peculiar to a specific person, people, culture, or movement</a:t>
            </a:r>
            <a:r>
              <a:rPr lang="en-US" sz="3400" spc="-150" dirty="0" smtClean="0">
                <a:solidFill>
                  <a:srgbClr val="604A7B"/>
                </a:solidFill>
              </a:rPr>
              <a:t>:</a:t>
            </a:r>
            <a:endParaRPr lang="en-US" sz="3400" spc="-150" dirty="0">
              <a:solidFill>
                <a:srgbClr val="604A7B"/>
              </a:solidFill>
            </a:endParaRPr>
          </a:p>
          <a:p>
            <a:pPr marL="365760" lvl="1" indent="0">
              <a:spcBef>
                <a:spcPts val="1800"/>
              </a:spcBef>
              <a:buNone/>
            </a:pPr>
            <a:r>
              <a:rPr lang="en-US" sz="2800" i="1" spc="-90" dirty="0" smtClean="0">
                <a:solidFill>
                  <a:srgbClr val="604A7B"/>
                </a:solidFill>
                <a:latin typeface="Exo 2.0 Semi Bold"/>
                <a:cs typeface="Exo 2.0 Semi Bold"/>
              </a:rPr>
              <a:t>"They cultivated a subversive alternative ethos”</a:t>
            </a:r>
            <a:r>
              <a:rPr lang="en-US" i="1" spc="-90" dirty="0" smtClean="0">
                <a:solidFill>
                  <a:srgbClr val="604A7B"/>
                </a:solidFill>
                <a:latin typeface="Exo 2.0 Semi Bold"/>
                <a:cs typeface="Exo 2.0 Semi Bold"/>
              </a:rPr>
              <a:t/>
            </a:r>
            <a:br>
              <a:rPr lang="en-US" i="1" spc="-90" dirty="0" smtClean="0">
                <a:solidFill>
                  <a:srgbClr val="604A7B"/>
                </a:solidFill>
                <a:latin typeface="Exo 2.0 Semi Bold"/>
                <a:cs typeface="Exo 2.0 Semi Bold"/>
              </a:rPr>
            </a:br>
            <a:r>
              <a:rPr lang="en-US" sz="1800" spc="-90" dirty="0" smtClean="0">
                <a:solidFill>
                  <a:srgbClr val="604A7B"/>
                </a:solidFill>
              </a:rPr>
              <a:t>(</a:t>
            </a:r>
            <a:r>
              <a:rPr lang="en-US" sz="1800" i="1" spc="-90" dirty="0" smtClean="0">
                <a:solidFill>
                  <a:srgbClr val="604A7B"/>
                </a:solidFill>
              </a:rPr>
              <a:t>Anthony Burgess- </a:t>
            </a:r>
            <a:r>
              <a:rPr lang="en-US" sz="1800" spc="-90" dirty="0" smtClean="0">
                <a:solidFill>
                  <a:srgbClr val="604A7B"/>
                </a:solidFill>
              </a:rPr>
              <a:t>author of </a:t>
            </a:r>
            <a:r>
              <a:rPr lang="en-US" sz="1800" i="1" spc="-90" dirty="0" smtClean="0">
                <a:solidFill>
                  <a:srgbClr val="604A7B"/>
                </a:solidFill>
              </a:rPr>
              <a:t>The Clockwork Orange</a:t>
            </a:r>
            <a:r>
              <a:rPr lang="en-US" sz="1800" spc="-90" dirty="0" smtClean="0">
                <a:solidFill>
                  <a:srgbClr val="604A7B"/>
                </a:solidFill>
              </a:rPr>
              <a:t>, 1962</a:t>
            </a:r>
            <a:r>
              <a:rPr lang="en-US" sz="1800" i="1" spc="-90" dirty="0" smtClean="0">
                <a:solidFill>
                  <a:srgbClr val="604A7B"/>
                </a:solidFill>
              </a:rPr>
              <a:t>) </a:t>
            </a:r>
          </a:p>
          <a:p>
            <a:pPr marL="400050" lvl="1" indent="0">
              <a:buNone/>
            </a:pPr>
            <a:endParaRPr lang="en-US" spc="-9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531513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cs typeface="Exo 2.0 Medium"/>
              </a:rPr>
              <a:t>In-office branding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Proposed concepts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11673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Consumer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Art Gallery/Café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Retail concept store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0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Non-profit</a:t>
            </a:r>
            <a:endParaRPr lang="en-US" spc="-100" dirty="0">
              <a:latin typeface="Exo 2.0 Light"/>
              <a:cs typeface="Exo 2.0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7" y="1224987"/>
            <a:ext cx="8354688" cy="429768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Furniture and fixtures repurposing/recycling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Logo concept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2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Non-profit</a:t>
            </a:r>
            <a:endParaRPr lang="en-US" spc="-100" dirty="0">
              <a:latin typeface="Exo 2.0 Light"/>
              <a:cs typeface="Exo 2.0 Ligh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511800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Furniture and fixtures repurposing/recycling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Stationery package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8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Non-profit</a:t>
            </a:r>
            <a:endParaRPr lang="en-US" spc="-100" dirty="0">
              <a:latin typeface="Exo 2.0 Light"/>
              <a:cs typeface="Exo 2.0 Ligh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Furniture and fixtures repurposing/recycling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Awards and certificates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6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Non-profit</a:t>
            </a:r>
            <a:endParaRPr lang="en-US" spc="-100" dirty="0">
              <a:latin typeface="Exo 2.0 Light"/>
              <a:cs typeface="Exo 2.0 Ligh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511800"/>
            <a:ext cx="4713430" cy="938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Furniture and fixtures repurposing/recycling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Presentation materials, press kit, Initiative logo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Non-profit</a:t>
            </a:r>
            <a:endParaRPr lang="en-US" spc="-100" dirty="0">
              <a:latin typeface="Exo 2.0 Light"/>
              <a:cs typeface="Exo 2.0 Ligh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522667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Furniture and fixtures repurposing/recycling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Website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7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Logos </a:t>
            </a:r>
            <a:r>
              <a:rPr lang="en-US" sz="4900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The flag you take to battle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2230" cy="452596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48"/>
              </a:spcBef>
            </a:pPr>
            <a:r>
              <a:rPr lang="en-US" dirty="0" smtClean="0"/>
              <a:t>The logo is the cornerstone of every successful visual identity,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but don’t take our word for it</a:t>
            </a:r>
            <a:r>
              <a:rPr lang="en-US" dirty="0" smtClean="0"/>
              <a:t>.</a:t>
            </a:r>
            <a:endParaRPr lang="en-US" dirty="0">
              <a:solidFill>
                <a:srgbClr val="E46C0A"/>
              </a:solidFill>
              <a:latin typeface="Exo 2.0 Extra Bold"/>
              <a:cs typeface="Exo 2.0 Extra Bold"/>
            </a:endParaRPr>
          </a:p>
          <a:p>
            <a:pPr>
              <a:spcBef>
                <a:spcPts val="1000"/>
              </a:spcBef>
            </a:pPr>
            <a:r>
              <a:rPr lang="en-US" dirty="0" smtClean="0">
                <a:latin typeface="Exo 2.0 Extra Bold"/>
                <a:cs typeface="Exo 2.0 Extra Bold"/>
              </a:rPr>
              <a:t>Good to know: </a:t>
            </a:r>
            <a:r>
              <a:rPr lang="en-US" dirty="0"/>
              <a:t>From an implementation standpoint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bad logo is as expensive as a good one</a:t>
            </a:r>
            <a:r>
              <a:rPr lang="en-US" dirty="0"/>
              <a:t>, once your understand that it will cost the same 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Exo 2.0 Medium Italic"/>
                <a:cs typeface="Exo 2.0 Medium Italic"/>
              </a:rPr>
              <a:t>if not more</a:t>
            </a:r>
            <a:r>
              <a:rPr lang="en-US" dirty="0"/>
              <a:t>) to have </a:t>
            </a:r>
            <a:r>
              <a:rPr lang="en-US" dirty="0" smtClean="0"/>
              <a:t>it reproduced </a:t>
            </a:r>
            <a:r>
              <a:rPr lang="en-US" dirty="0"/>
              <a:t>throughout your corporate identity and communications.</a:t>
            </a:r>
          </a:p>
        </p:txBody>
      </p:sp>
      <p:pic>
        <p:nvPicPr>
          <p:cNvPr id="4" name="Picture 3" descr="logo-cornersto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5447">
            <a:off x="5984172" y="896134"/>
            <a:ext cx="2040535" cy="4811487"/>
          </a:xfrm>
          <a:prstGeom prst="rect">
            <a:avLst/>
          </a:prstGeom>
          <a:effectLst>
            <a:outerShdw blurRad="69850" dist="50800" dir="11400000" algn="tl" rotWithShape="0">
              <a:srgbClr val="000000">
                <a:alpha val="18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00" dirty="0" smtClean="0"/>
              <a:t>Logos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en-US" spc="-2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Unintended consequences</a:t>
            </a:r>
            <a:endParaRPr lang="en-US" spc="-200" dirty="0">
              <a:solidFill>
                <a:schemeClr val="accent3">
                  <a:lumMod val="75000"/>
                </a:schemeClr>
              </a:solidFill>
              <a:latin typeface="Exo 2.0 Light"/>
              <a:cs typeface="Exo 2.0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" name="Picture 3" descr="worst-logo-design-fails-ever-megaflick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945" y="3647368"/>
            <a:ext cx="2124855" cy="1645920"/>
          </a:xfrm>
          <a:prstGeom prst="rect">
            <a:avLst/>
          </a:prstGeom>
          <a:effectLst>
            <a:outerShdw blurRad="69850" dist="63500" dir="11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worst-logo-design-fails-ever-instituto-de-estudos-orientai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1997602" cy="1645920"/>
          </a:xfrm>
          <a:prstGeom prst="rect">
            <a:avLst/>
          </a:prstGeom>
          <a:effectLst>
            <a:outerShdw blurRad="69850" dist="63500" dir="11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worst-logo-design-fails-ever-fully-erect-ten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612" y="1600200"/>
            <a:ext cx="2082188" cy="1645920"/>
          </a:xfrm>
          <a:prstGeom prst="rect">
            <a:avLst/>
          </a:prstGeom>
          <a:effectLst>
            <a:outerShdw blurRad="69850" dist="63500" dir="11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worst-logo-design-fails-ever-deccan-engineering-enterpris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647368"/>
            <a:ext cx="2468880" cy="1645920"/>
          </a:xfrm>
          <a:prstGeom prst="rect">
            <a:avLst/>
          </a:prstGeom>
          <a:effectLst>
            <a:outerShdw blurRad="69850" dist="63500" dir="11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worst-logo-design-fails-ever-kudawara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54" y="1600200"/>
            <a:ext cx="2468881" cy="1645920"/>
          </a:xfrm>
          <a:prstGeom prst="rect">
            <a:avLst/>
          </a:prstGeom>
          <a:effectLst>
            <a:outerShdw blurRad="69850" dist="63500" dir="11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worst-logo-design-fails-ever-vermont-maple-syrup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28" r="-3328"/>
          <a:stretch/>
        </p:blipFill>
        <p:spPr>
          <a:xfrm>
            <a:off x="3509899" y="3647368"/>
            <a:ext cx="2130552" cy="2840736"/>
          </a:xfrm>
          <a:prstGeom prst="rect">
            <a:avLst/>
          </a:prstGeom>
          <a:effectLst>
            <a:outerShdw blurRad="69850" dist="63500" dir="11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4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With ethos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2336" y="5172826"/>
            <a:ext cx="41074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Solar Power Generators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name is our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purpose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>
              <a:spcBef>
                <a:spcPts val="1200"/>
              </a:spcBef>
            </a:pPr>
            <a:r>
              <a:rPr lang="en-US" sz="3600" b="1" spc="-9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fac•to•ry</a:t>
            </a:r>
            <a:r>
              <a:rPr lang="en-US" sz="3600" b="1" spc="-9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spc="-90" dirty="0" smtClean="0">
                <a:solidFill>
                  <a:srgbClr val="376092"/>
                </a:solidFill>
                <a:latin typeface="Exo 2.0 Light"/>
                <a:cs typeface="Exo 2.0 Light"/>
              </a:rPr>
              <a:t>(</a:t>
            </a:r>
            <a:r>
              <a:rPr lang="en-US" sz="2000" spc="-90" dirty="0" err="1" smtClean="0">
                <a:solidFill>
                  <a:srgbClr val="376092"/>
                </a:solidFill>
                <a:latin typeface="Exo 2.0 Light"/>
                <a:cs typeface="Exo 2.0 Light"/>
              </a:rPr>
              <a:t>făkˈtə-rē</a:t>
            </a:r>
            <a:r>
              <a:rPr lang="en-US" sz="2000" spc="-90" dirty="0" smtClean="0">
                <a:solidFill>
                  <a:srgbClr val="376092"/>
                </a:solidFill>
                <a:latin typeface="Exo 2.0 Light"/>
                <a:cs typeface="Exo 2.0 Light"/>
              </a:rPr>
              <a:t>)</a:t>
            </a:r>
          </a:p>
          <a:p>
            <a:pPr marL="365760" lvl="1" indent="0">
              <a:spcBef>
                <a:spcPts val="1200"/>
              </a:spcBef>
              <a:buNone/>
            </a:pPr>
            <a:r>
              <a:rPr lang="en-US" sz="3600" b="1" spc="-9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xo 2.0 Medium"/>
                <a:cs typeface="+mn-cs"/>
              </a:rPr>
              <a:t>n. </a:t>
            </a:r>
            <a:r>
              <a:rPr lang="en-US" sz="3400" spc="-150" dirty="0" smtClean="0">
                <a:solidFill>
                  <a:srgbClr val="604A7B"/>
                </a:solidFill>
              </a:rPr>
              <a:t>A building or group of buildings in which goods are manufactured; a plant:</a:t>
            </a:r>
          </a:p>
          <a:p>
            <a:pPr marL="365760" lvl="1" indent="0">
              <a:spcBef>
                <a:spcPts val="1200"/>
              </a:spcBef>
              <a:buNone/>
            </a:pPr>
            <a:r>
              <a:rPr lang="en-US" sz="2800" i="1" spc="-90" dirty="0" smtClean="0">
                <a:solidFill>
                  <a:srgbClr val="604A7B"/>
                </a:solidFill>
                <a:latin typeface="Exo 2.0 Semi Bold"/>
                <a:cs typeface="Exo 2.0 Semi Bold"/>
              </a:rPr>
              <a:t>“</a:t>
            </a:r>
            <a:r>
              <a:rPr lang="en-US" sz="2800" i="1" spc="-90" dirty="0">
                <a:solidFill>
                  <a:srgbClr val="604A7B"/>
                </a:solidFill>
                <a:latin typeface="Exo 2.0 Semi Bold"/>
                <a:cs typeface="Exo 2.0 Semi Bold"/>
              </a:rPr>
              <a:t>Our brain is the factory of the emotions”</a:t>
            </a:r>
            <a:br>
              <a:rPr lang="en-US" sz="2800" i="1" spc="-90" dirty="0">
                <a:solidFill>
                  <a:srgbClr val="604A7B"/>
                </a:solidFill>
                <a:latin typeface="Exo 2.0 Semi Bold"/>
                <a:cs typeface="Exo 2.0 Semi Bold"/>
              </a:rPr>
            </a:br>
            <a:r>
              <a:rPr lang="en-US" sz="1800" spc="-90" dirty="0" smtClean="0">
                <a:solidFill>
                  <a:srgbClr val="604A7B"/>
                </a:solidFill>
              </a:rPr>
              <a:t>(Don Miguel Ruiz- author of </a:t>
            </a:r>
            <a:r>
              <a:rPr lang="en-US" sz="1800" i="1" spc="-90" dirty="0" smtClean="0">
                <a:solidFill>
                  <a:srgbClr val="604A7B"/>
                </a:solidFill>
              </a:rPr>
              <a:t>The Four Agreements,</a:t>
            </a:r>
            <a:r>
              <a:rPr lang="en-US" sz="1800" spc="-90" dirty="0" smtClean="0">
                <a:solidFill>
                  <a:srgbClr val="604A7B"/>
                </a:solidFill>
              </a:rPr>
              <a:t> 1997)</a:t>
            </a:r>
          </a:p>
          <a:p>
            <a:pPr marL="400050" lvl="1" indent="0">
              <a:buNone/>
            </a:pPr>
            <a:endParaRPr lang="en-US" spc="-9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With ethos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2336" y="5172826"/>
            <a:ext cx="41074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Law Offices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7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With ethos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2336" y="5172826"/>
            <a:ext cx="41074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Private Wealth Management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With ethos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2336" y="5172826"/>
            <a:ext cx="41074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Rural Bed and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Breafast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6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Logos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With ethos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336" y="5172826"/>
            <a:ext cx="4107456" cy="289258"/>
          </a:xfrm>
        </p:spPr>
        <p:txBody>
          <a:bodyPr>
            <a:normAutofit fontScale="92500" lnSpcReduction="20000"/>
          </a:bodyPr>
          <a:lstStyle/>
          <a:p>
            <a:pPr marL="0" lvl="3" indent="0"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Real Estate Agency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2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86801" cy="12305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Fine Art Graphics</a:t>
            </a:r>
            <a:r>
              <a:rPr lang="en-US" spc="-600" dirty="0" smtClean="0"/>
              <a:t> </a:t>
            </a:r>
            <a:r>
              <a:rPr lang="en-US" sz="4900" spc="-6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</a:t>
            </a:r>
            <a:r>
              <a:rPr lang="en-US" sz="4900" spc="-2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Visual pleasures</a:t>
            </a:r>
            <a:endParaRPr lang="en-US" sz="4900" spc="-200" dirty="0">
              <a:solidFill>
                <a:schemeClr val="accent3">
                  <a:lumMod val="75000"/>
                </a:schemeClr>
              </a:solidFill>
              <a:latin typeface="Exo 2.0 Light"/>
              <a:cs typeface="Exo 2.0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44620" cy="4525963"/>
          </a:xfrm>
        </p:spPr>
        <p:txBody>
          <a:bodyPr>
            <a:normAutofit/>
          </a:bodyPr>
          <a:lstStyle/>
          <a:p>
            <a:pPr>
              <a:spcBef>
                <a:spcPts val="648"/>
              </a:spcBef>
            </a:pPr>
            <a:r>
              <a:rPr lang="en-US" dirty="0" smtClean="0"/>
              <a:t>As devices take control over our world the </a:t>
            </a:r>
            <a:r>
              <a:rPr lang="en-US" dirty="0" smtClean="0">
                <a:solidFill>
                  <a:srgbClr val="E46C0A"/>
                </a:solidFill>
              </a:rPr>
              <a:t>tactile pleasure</a:t>
            </a:r>
            <a:r>
              <a:rPr lang="en-US" dirty="0" smtClean="0"/>
              <a:t> of print media is </a:t>
            </a:r>
            <a:r>
              <a:rPr lang="en-US" dirty="0" smtClean="0">
                <a:solidFill>
                  <a:srgbClr val="E46C0A"/>
                </a:solidFill>
              </a:rPr>
              <a:t>disappearing</a:t>
            </a:r>
            <a:r>
              <a:rPr lang="en-US" dirty="0" smtClean="0"/>
              <a:t>.</a:t>
            </a:r>
            <a:endParaRPr lang="en-US" dirty="0">
              <a:solidFill>
                <a:srgbClr val="E46C0A"/>
              </a:solidFill>
              <a:latin typeface="Exo 2.0 Extra Bold"/>
              <a:cs typeface="Exo 2.0 Extra Bold"/>
            </a:endParaRPr>
          </a:p>
          <a:p>
            <a:pPr>
              <a:spcBef>
                <a:spcPts val="1000"/>
              </a:spcBef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Exo 2.0 Extra Bold"/>
                <a:cs typeface="Exo 2.0 Extra Bold"/>
              </a:rPr>
              <a:t>Good to know: </a:t>
            </a:r>
            <a:r>
              <a:rPr lang="en-US" dirty="0" smtClean="0"/>
              <a:t>Digital printing allows for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countless opportunities </a:t>
            </a:r>
            <a:r>
              <a:rPr lang="en-US" dirty="0" smtClean="0"/>
              <a:t>for any brand that wants to seduce its viewer through a </a:t>
            </a:r>
            <a:r>
              <a:rPr lang="en-US" dirty="0" smtClean="0">
                <a:solidFill>
                  <a:srgbClr val="E46C0A"/>
                </a:solidFill>
              </a:rPr>
              <a:t>rich visual experience</a:t>
            </a:r>
            <a:r>
              <a:rPr lang="en-US" dirty="0" smtClean="0"/>
              <a:t>, at a </a:t>
            </a:r>
            <a:r>
              <a:rPr lang="en-US" dirty="0" smtClean="0">
                <a:solidFill>
                  <a:srgbClr val="E46C0A"/>
                </a:solidFill>
              </a:rPr>
              <a:t>fraction of  the price </a:t>
            </a:r>
            <a:r>
              <a:rPr lang="en-US" dirty="0" smtClean="0"/>
              <a:t>of traditional lithography.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7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</a:t>
            </a:r>
            <a:r>
              <a:rPr lang="en-US" spc="-2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isual delights</a:t>
            </a:r>
            <a:endParaRPr lang="en-US" spc="-200" dirty="0">
              <a:solidFill>
                <a:schemeClr val="accent3">
                  <a:lumMod val="75000"/>
                </a:schemeClr>
              </a:solidFill>
              <a:latin typeface="Exo 2.0 Light"/>
              <a:cs typeface="Exo 2.0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336" y="5516321"/>
            <a:ext cx="4107456" cy="289258"/>
          </a:xfrm>
        </p:spPr>
        <p:txBody>
          <a:bodyPr>
            <a:normAutofit fontScale="92500" lnSpcReduction="20000"/>
          </a:bodyPr>
          <a:lstStyle/>
          <a:p>
            <a:pPr marL="0" lvl="3" indent="0">
              <a:buNone/>
            </a:pP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Bijan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Beverly Hills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Car collection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2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336" y="5516321"/>
            <a:ext cx="4107456" cy="289258"/>
          </a:xfrm>
        </p:spPr>
        <p:txBody>
          <a:bodyPr>
            <a:normAutofit fontScale="92500" lnSpcReduction="20000"/>
          </a:bodyPr>
          <a:lstStyle/>
          <a:p>
            <a:pPr marL="0" lvl="3" indent="0">
              <a:buNone/>
            </a:pP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Bijan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Beverly Hills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Car collection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8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7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2336" y="5516321"/>
            <a:ext cx="4107456" cy="289258"/>
          </a:xfrm>
        </p:spPr>
        <p:txBody>
          <a:bodyPr>
            <a:normAutofit fontScale="92500" lnSpcReduction="20000"/>
          </a:bodyPr>
          <a:lstStyle/>
          <a:p>
            <a:pPr marL="0" lvl="3" indent="0">
              <a:buNone/>
            </a:pP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Bijan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Beverly Hills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Car collection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3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2336" y="5516321"/>
            <a:ext cx="4107456" cy="289258"/>
          </a:xfrm>
        </p:spPr>
        <p:txBody>
          <a:bodyPr>
            <a:normAutofit fontScale="92500" lnSpcReduction="20000"/>
          </a:bodyPr>
          <a:lstStyle/>
          <a:p>
            <a:pPr marL="0" lvl="3" indent="0">
              <a:buNone/>
            </a:pP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Bijan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Beverly Hills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Car collection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6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7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516321"/>
            <a:ext cx="6724198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John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Livzey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Photography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Architecture and Engineering Portfolio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/>
              <a:t>Ethos is </a:t>
            </a:r>
            <a:r>
              <a:rPr lang="en-US" dirty="0" smtClean="0">
                <a:solidFill>
                  <a:srgbClr val="604A7B"/>
                </a:solidFill>
              </a:rPr>
              <a:t>simple</a:t>
            </a:r>
            <a:endParaRPr lang="en-US" dirty="0">
              <a:solidFill>
                <a:srgbClr val="604A7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Be able to inspire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Try new things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Ask lots of questions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Be passionate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Be curious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Exceed everyone’s expectations, especially our own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Know how to fix things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pc="-80" dirty="0" smtClean="0">
                <a:solidFill>
                  <a:srgbClr val="604A7B"/>
                </a:solidFill>
                <a:latin typeface="Exo 2.0 Medium"/>
                <a:cs typeface="Exo 2.0 Medium"/>
              </a:rPr>
              <a:t>Always take the stairs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516321"/>
            <a:ext cx="6724198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John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Livzey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Photography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Architecture and Engineering Portfolio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3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7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516321"/>
            <a:ext cx="6724198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John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Livzey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Photography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Architecture and Engineering Portfolio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4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47" y="1214120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Coffee table books </a:t>
            </a:r>
            <a:r>
              <a:rPr lang="en-US" spc="-2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Visual delights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336" y="5516321"/>
            <a:ext cx="6724198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John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Livzey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Photography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– Architecture and Engineering Portfolio 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2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Parting thought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710567"/>
            <a:ext cx="8229600" cy="3703704"/>
          </a:xfrm>
        </p:spPr>
        <p:txBody>
          <a:bodyPr/>
          <a:lstStyle/>
          <a:p>
            <a:pPr marL="0" lvl="1" indent="0">
              <a:spcBef>
                <a:spcPts val="1200"/>
              </a:spcBef>
              <a:buNone/>
            </a:pPr>
            <a:r>
              <a:rPr lang="en-US" sz="3400" spc="-170" dirty="0">
                <a:solidFill>
                  <a:srgbClr val="604A7B"/>
                </a:solidFill>
              </a:rPr>
              <a:t>“Owning </a:t>
            </a:r>
            <a:r>
              <a:rPr lang="en-US" sz="3400" spc="-170" dirty="0" smtClean="0">
                <a:solidFill>
                  <a:srgbClr val="604A7B"/>
                </a:solidFill>
              </a:rPr>
              <a:t>a graphic </a:t>
            </a:r>
            <a:r>
              <a:rPr lang="en-US" sz="3400" spc="-170" dirty="0">
                <a:solidFill>
                  <a:srgbClr val="604A7B"/>
                </a:solidFill>
              </a:rPr>
              <a:t>design software makes you a Graphic Designer the same way that owning a tennis racket makes you Roger Federer.</a:t>
            </a:r>
            <a:r>
              <a:rPr lang="en-US" sz="3400" spc="-170" dirty="0" smtClean="0">
                <a:solidFill>
                  <a:srgbClr val="604A7B"/>
                </a:solidFill>
              </a:rPr>
              <a:t>”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800" i="1" spc="-90" dirty="0" smtClean="0">
                <a:solidFill>
                  <a:schemeClr val="accent4">
                    <a:lumMod val="75000"/>
                  </a:schemeClr>
                </a:solidFill>
                <a:latin typeface="Exo 2.0 Light"/>
                <a:cs typeface="Exo 2.0 Light"/>
              </a:rPr>
              <a:t>(</a:t>
            </a:r>
            <a:r>
              <a:rPr lang="en-US" sz="1800" i="1" spc="-90" dirty="0">
                <a:solidFill>
                  <a:schemeClr val="accent4">
                    <a:lumMod val="75000"/>
                  </a:schemeClr>
                </a:solidFill>
                <a:latin typeface="Exo 2.0 Light"/>
                <a:cs typeface="Exo 2.0 Light"/>
              </a:rPr>
              <a:t>Guido Laudisa</a:t>
            </a:r>
            <a:r>
              <a:rPr lang="en-US" sz="1800" spc="-90" dirty="0">
                <a:solidFill>
                  <a:schemeClr val="accent4">
                    <a:lumMod val="75000"/>
                  </a:schemeClr>
                </a:solidFill>
                <a:latin typeface="Exo 2.0 Light"/>
                <a:cs typeface="Exo 2.0 Light"/>
              </a:rPr>
              <a:t>- author of </a:t>
            </a:r>
            <a:r>
              <a:rPr lang="en-US" sz="1800" i="1" spc="-90" dirty="0">
                <a:solidFill>
                  <a:schemeClr val="accent4">
                    <a:lumMod val="75000"/>
                  </a:schemeClr>
                </a:solidFill>
                <a:latin typeface="Exo 2.0 Light"/>
                <a:cs typeface="Exo 2.0 Light"/>
              </a:rPr>
              <a:t>Finding Your Ethos</a:t>
            </a:r>
            <a:r>
              <a:rPr lang="en-US" sz="1800" spc="-90" dirty="0">
                <a:solidFill>
                  <a:schemeClr val="accent4">
                    <a:lumMod val="75000"/>
                  </a:schemeClr>
                </a:solidFill>
                <a:latin typeface="Exo 2.0 Light"/>
                <a:cs typeface="Exo 2.0 Light"/>
              </a:rPr>
              <a:t>, 2016</a:t>
            </a:r>
            <a:r>
              <a:rPr lang="en-US" sz="1800" i="1" spc="-90" dirty="0">
                <a:solidFill>
                  <a:schemeClr val="accent4">
                    <a:lumMod val="75000"/>
                  </a:schemeClr>
                </a:solidFill>
                <a:latin typeface="Exo 2.0 Light"/>
                <a:cs typeface="Exo 2.0 Light"/>
              </a:rPr>
              <a:t>) </a:t>
            </a:r>
          </a:p>
        </p:txBody>
      </p:sp>
      <p:pic>
        <p:nvPicPr>
          <p:cNvPr id="6" name="Picture 5" descr="Ethos logo 3 cubes with tagline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594" y="5685241"/>
            <a:ext cx="2369329" cy="112527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034999"/>
            <a:ext cx="868203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Penci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0222">
            <a:off x="76224" y="1388197"/>
            <a:ext cx="8456519" cy="157350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3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81640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Exo 2.0 Extra Bold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Thank You.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3665619"/>
            <a:ext cx="9144000" cy="1234686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</p:spPr>
        <p:txBody>
          <a:bodyPr lIns="0" tIns="0" rIns="0" bIns="0" anchor="ctr" anchorCtr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spc="-60" dirty="0" smtClean="0">
                <a:solidFill>
                  <a:schemeClr val="accent4">
                    <a:lumMod val="75000"/>
                  </a:schemeClr>
                </a:solidFill>
                <a:cs typeface="Exo 2.0 Medium"/>
              </a:rPr>
              <a:t>This presentation is available for download at</a:t>
            </a:r>
          </a:p>
          <a:p>
            <a:pPr marL="0" indent="0" algn="ctr">
              <a:buFont typeface="Arial"/>
              <a:buNone/>
            </a:pPr>
            <a:r>
              <a:rPr lang="en-US" sz="2200" spc="-60" dirty="0" smtClean="0">
                <a:solidFill>
                  <a:schemeClr val="accent4">
                    <a:lumMod val="75000"/>
                  </a:schemeClr>
                </a:solidFill>
                <a:cs typeface="Exo 2.0 Medium"/>
              </a:rPr>
              <a:t>www.ethosfactory.com/portfolio/</a:t>
            </a:r>
            <a:r>
              <a:rPr lang="en-US" sz="2200" spc="-60" dirty="0" err="1" smtClean="0">
                <a:solidFill>
                  <a:schemeClr val="accent4">
                    <a:lumMod val="75000"/>
                  </a:schemeClr>
                </a:solidFill>
                <a:cs typeface="Exo 2.0 Medium"/>
              </a:rPr>
              <a:t>bni</a:t>
            </a:r>
            <a:r>
              <a:rPr lang="en-US" sz="2200" spc="-60" dirty="0" smtClean="0">
                <a:solidFill>
                  <a:schemeClr val="accent4">
                    <a:lumMod val="75000"/>
                  </a:schemeClr>
                </a:solidFill>
                <a:cs typeface="Exo 2.0 Medium"/>
              </a:rPr>
              <a:t>-presentation</a:t>
            </a:r>
            <a:endParaRPr lang="en-US" sz="1400" dirty="0" smtClean="0">
              <a:solidFill>
                <a:schemeClr val="accent4">
                  <a:lumMod val="75000"/>
                </a:schemeClr>
              </a:solidFill>
              <a:cs typeface="Exo 2.0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7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4997306"/>
            <a:ext cx="9144000" cy="514494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spc="-60" dirty="0" smtClean="0">
                <a:solidFill>
                  <a:schemeClr val="accent4">
                    <a:lumMod val="75000"/>
                  </a:schemeClr>
                </a:solidFill>
                <a:latin typeface="Exo 2.0 Extra Light"/>
                <a:cs typeface="Exo 2.0 Extra Light"/>
              </a:rPr>
              <a:t>www.ethosfactory.com/portfolio</a:t>
            </a:r>
            <a:endParaRPr lang="en-US" sz="1400" dirty="0" smtClean="0">
              <a:solidFill>
                <a:schemeClr val="accent4">
                  <a:lumMod val="75000"/>
                </a:schemeClr>
              </a:solidFill>
              <a:latin typeface="Exo 2.0 Extra Light"/>
              <a:cs typeface="Exo 2.0 Extra Light"/>
            </a:endParaRPr>
          </a:p>
          <a:p>
            <a:pPr marL="0" indent="0" algn="ctr">
              <a:buFont typeface="Arial"/>
              <a:buNone/>
            </a:pPr>
            <a:endParaRPr lang="en-US" dirty="0" smtClean="0"/>
          </a:p>
        </p:txBody>
      </p:sp>
      <p:pic>
        <p:nvPicPr>
          <p:cNvPr id="3" name="Picture 2" descr="Logo_cube_clean-01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265" y="1146523"/>
            <a:ext cx="2941471" cy="330098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1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 like to call </a:t>
            </a:r>
            <a:r>
              <a:rPr lang="en-US" dirty="0" smtClean="0">
                <a:solidFill>
                  <a:srgbClr val="604A7B"/>
                </a:solidFill>
              </a:rPr>
              <a:t>work</a:t>
            </a:r>
            <a:endParaRPr lang="en-US" dirty="0">
              <a:solidFill>
                <a:srgbClr val="604A7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</a:t>
            </a:r>
          </a:p>
          <a:p>
            <a:r>
              <a:rPr lang="en-US" dirty="0" smtClean="0"/>
              <a:t>Logo design</a:t>
            </a:r>
          </a:p>
          <a:p>
            <a:r>
              <a:rPr lang="en-US" dirty="0" smtClean="0"/>
              <a:t>Brochures and collateral</a:t>
            </a:r>
          </a:p>
          <a:p>
            <a:r>
              <a:rPr lang="en-US" dirty="0" smtClean="0"/>
              <a:t>Retail concepts </a:t>
            </a:r>
          </a:p>
          <a:p>
            <a:r>
              <a:rPr lang="en-US" dirty="0" smtClean="0"/>
              <a:t>Fine Art graphic design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0" dirty="0" smtClean="0"/>
              <a:t>Branding </a:t>
            </a:r>
            <a:r>
              <a:rPr lang="en-US" spc="-100" dirty="0" smtClean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It’s all about continuity</a:t>
            </a:r>
            <a:endParaRPr lang="en-US" spc="-100" dirty="0">
              <a:solidFill>
                <a:schemeClr val="accent3">
                  <a:lumMod val="75000"/>
                </a:schemeClr>
              </a:solidFill>
              <a:latin typeface="Exo 2.0 Light"/>
              <a:cs typeface="Exo 2.0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400"/>
              </a:spcBef>
            </a:pPr>
            <a:r>
              <a:rPr lang="en-US" sz="3000" dirty="0" smtClean="0"/>
              <a:t>To be successful a brand </a:t>
            </a:r>
            <a:r>
              <a:rPr lang="en-US" sz="3000" dirty="0" smtClean="0">
                <a:solidFill>
                  <a:schemeClr val="accent4">
                    <a:lumMod val="75000"/>
                  </a:schemeClr>
                </a:solidFill>
              </a:rPr>
              <a:t>has to maintain its character </a:t>
            </a:r>
            <a:r>
              <a:rPr lang="en-US" sz="3000" dirty="0" smtClean="0">
                <a:solidFill>
                  <a:srgbClr val="E46C0A"/>
                </a:solidFill>
              </a:rPr>
              <a:t>across all mediums</a:t>
            </a:r>
            <a:r>
              <a:rPr lang="en-US" sz="3000" dirty="0" smtClean="0"/>
              <a:t>, from a Homepage to the office lobby.</a:t>
            </a:r>
          </a:p>
          <a:p>
            <a:pPr>
              <a:spcBef>
                <a:spcPts val="1400"/>
              </a:spcBef>
            </a:pPr>
            <a:r>
              <a:rPr lang="en-US" sz="3000" dirty="0" smtClean="0"/>
              <a:t>Digital platforms have few limitations when it comes to visual rendering, but most brands are </a:t>
            </a:r>
            <a:r>
              <a:rPr lang="en-US" sz="3000" dirty="0" smtClean="0">
                <a:solidFill>
                  <a:srgbClr val="E46C0A"/>
                </a:solidFill>
              </a:rPr>
              <a:t>still tied to the real world</a:t>
            </a:r>
            <a:r>
              <a:rPr lang="en-US" sz="3000" dirty="0" smtClean="0"/>
              <a:t>, be mindful of this or you will have problems.</a:t>
            </a:r>
          </a:p>
          <a:p>
            <a:pPr>
              <a:spcBef>
                <a:spcPts val="1400"/>
              </a:spcBef>
            </a:pPr>
            <a:r>
              <a:rPr lang="en-US" sz="3000" dirty="0" smtClean="0"/>
              <a:t>Successful branding appears 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effortless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4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z="4000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LACCD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- Headquarters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-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Showroom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6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56" y="1224987"/>
            <a:ext cx="8354689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Branding </a:t>
            </a:r>
            <a:r>
              <a:rPr lang="en-US" spc="-100" dirty="0">
                <a:solidFill>
                  <a:schemeClr val="accent3">
                    <a:lumMod val="75000"/>
                  </a:schemeClr>
                </a:solidFill>
                <a:latin typeface="Exo 2.0 Light"/>
                <a:cs typeface="Exo 2.0 Light"/>
              </a:rPr>
              <a:t>– Corporate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2336" y="5172826"/>
            <a:ext cx="6536056" cy="2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3200" kern="1200" spc="-80">
                <a:solidFill>
                  <a:srgbClr val="604A7B"/>
                </a:solidFill>
                <a:latin typeface="Exo 2.0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accent6">
                    <a:lumMod val="75000"/>
                  </a:schemeClr>
                </a:solidFill>
                <a:latin typeface="Exo 2.0 Light"/>
                <a:ea typeface="+mn-ea"/>
                <a:cs typeface="Exo 2.0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2">
                    <a:lumMod val="75000"/>
                  </a:schemeClr>
                </a:solidFill>
                <a:latin typeface="Exo 2.0 Extra Bold"/>
                <a:ea typeface="+mn-ea"/>
                <a:cs typeface="Exo 2.0 Extra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Exo 2.0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/>
              <a:buNone/>
            </a:pP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Los Angeles City College District -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Exo 2.0 Semi Bold"/>
                <a:cs typeface="Exo 2.0 Semi Bold"/>
              </a:rPr>
              <a:t>Showroom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Exo 2.0 Semi Bold"/>
              <a:cs typeface="Exo 2.0 Semi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2016, Ethos Factory –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6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1242</Words>
  <Application>Microsoft Macintosh PowerPoint</Application>
  <PresentationFormat>On-screen Show (4:3)</PresentationFormat>
  <Paragraphs>163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Finding your ethos</vt:lpstr>
      <vt:lpstr>Our name is our purpose </vt:lpstr>
      <vt:lpstr>Our name is our purpose </vt:lpstr>
      <vt:lpstr>Our Ethos is simple</vt:lpstr>
      <vt:lpstr>Things we like to call work</vt:lpstr>
      <vt:lpstr>Branding – It’s all about continuity</vt:lpstr>
      <vt:lpstr>Branding – Corporate</vt:lpstr>
      <vt:lpstr>Branding – Corporate</vt:lpstr>
      <vt:lpstr>Branding – Corporate</vt:lpstr>
      <vt:lpstr>Branding – Corporate</vt:lpstr>
      <vt:lpstr>Branding – Corporate</vt:lpstr>
      <vt:lpstr>Branding – Corporate</vt:lpstr>
      <vt:lpstr>Branding – Corporate</vt:lpstr>
      <vt:lpstr>Branding – Corporate</vt:lpstr>
      <vt:lpstr>Branding – Consumer</vt:lpstr>
      <vt:lpstr>Branding – Consumer</vt:lpstr>
      <vt:lpstr>Branding – Consumer</vt:lpstr>
      <vt:lpstr>Branding – Consumer</vt:lpstr>
      <vt:lpstr>Branding – Consumer</vt:lpstr>
      <vt:lpstr>Branding – Consumer</vt:lpstr>
      <vt:lpstr>Branding – Consumer</vt:lpstr>
      <vt:lpstr>Branding – Non-profit</vt:lpstr>
      <vt:lpstr>Branding – Non-profit</vt:lpstr>
      <vt:lpstr>Branding – Non-profit</vt:lpstr>
      <vt:lpstr>Branding – Non-profit</vt:lpstr>
      <vt:lpstr>Branding – Non-profit</vt:lpstr>
      <vt:lpstr>Logos – The flag you take to battle</vt:lpstr>
      <vt:lpstr>Logos – Unintended consequences</vt:lpstr>
      <vt:lpstr>Logos – With ethos</vt:lpstr>
      <vt:lpstr>Logos – With ethos</vt:lpstr>
      <vt:lpstr>Logos – With ethos</vt:lpstr>
      <vt:lpstr>Logos – With ethos</vt:lpstr>
      <vt:lpstr>Logos – With ethos</vt:lpstr>
      <vt:lpstr>Fine Art Graphics – Visual pleasures</vt:lpstr>
      <vt:lpstr>Coffee table books – Visual delights</vt:lpstr>
      <vt:lpstr>Coffee table books – Visual delights</vt:lpstr>
      <vt:lpstr>Coffee table books – Visual delights</vt:lpstr>
      <vt:lpstr>Coffee table books – Visual delights</vt:lpstr>
      <vt:lpstr>Coffee table books – Visual delights</vt:lpstr>
      <vt:lpstr>Coffee table books – Visual delights</vt:lpstr>
      <vt:lpstr>Coffee table books – Visual delights</vt:lpstr>
      <vt:lpstr>Coffee table books – Visual delights</vt:lpstr>
      <vt:lpstr>Parting thought</vt:lpstr>
      <vt:lpstr>PowerPoint Presentation</vt:lpstr>
      <vt:lpstr>PowerPoint Presentation</vt:lpstr>
    </vt:vector>
  </TitlesOfParts>
  <Manager/>
  <Company>Ethos Factory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Ethos Factory BNI Presentation 12/06/13</dc:title>
  <dc:subject>Brief company overview</dc:subject>
  <dc:creator>Guido Laudisa</dc:creator>
  <cp:keywords/>
  <dc:description>© copyright 2016, Ethos Factory – All rights reserved</dc:description>
  <cp:lastModifiedBy>Guido Laudisa</cp:lastModifiedBy>
  <cp:revision>50</cp:revision>
  <dcterms:created xsi:type="dcterms:W3CDTF">2016-12-02T17:37:01Z</dcterms:created>
  <dcterms:modified xsi:type="dcterms:W3CDTF">2016-12-06T06:21:27Z</dcterms:modified>
  <cp:category>Credentials</cp:category>
</cp:coreProperties>
</file>